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8"/>
  </p:notesMasterIdLst>
  <p:handoutMasterIdLst>
    <p:handoutMasterId r:id="rId39"/>
  </p:handoutMasterIdLst>
  <p:sldIdLst>
    <p:sldId id="256" r:id="rId6"/>
    <p:sldId id="267" r:id="rId7"/>
    <p:sldId id="290" r:id="rId8"/>
    <p:sldId id="291" r:id="rId9"/>
    <p:sldId id="292" r:id="rId10"/>
    <p:sldId id="289" r:id="rId11"/>
    <p:sldId id="294" r:id="rId12"/>
    <p:sldId id="293" r:id="rId13"/>
    <p:sldId id="295" r:id="rId14"/>
    <p:sldId id="296" r:id="rId15"/>
    <p:sldId id="297" r:id="rId16"/>
    <p:sldId id="298" r:id="rId17"/>
    <p:sldId id="299" r:id="rId18"/>
    <p:sldId id="300" r:id="rId19"/>
    <p:sldId id="301" r:id="rId20"/>
    <p:sldId id="302" r:id="rId21"/>
    <p:sldId id="284" r:id="rId22"/>
    <p:sldId id="287" r:id="rId23"/>
    <p:sldId id="268" r:id="rId24"/>
    <p:sldId id="283" r:id="rId25"/>
    <p:sldId id="278" r:id="rId26"/>
    <p:sldId id="279" r:id="rId27"/>
    <p:sldId id="280" r:id="rId28"/>
    <p:sldId id="282" r:id="rId29"/>
    <p:sldId id="281" r:id="rId30"/>
    <p:sldId id="269" r:id="rId31"/>
    <p:sldId id="270" r:id="rId32"/>
    <p:sldId id="271" r:id="rId33"/>
    <p:sldId id="275" r:id="rId34"/>
    <p:sldId id="277" r:id="rId35"/>
    <p:sldId id="276" r:id="rId36"/>
    <p:sldId id="273"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86450"/>
  </p:normalViewPr>
  <p:slideViewPr>
    <p:cSldViewPr snapToGrid="0" snapToObjects="1">
      <p:cViewPr varScale="1">
        <p:scale>
          <a:sx n="74" d="100"/>
          <a:sy n="74" d="100"/>
        </p:scale>
        <p:origin x="104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1-4-2022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1-4-2022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is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Why is this perspective valuable for design human-computer interaction?</a:t>
            </a:r>
          </a:p>
          <a:p>
            <a:pPr marL="171450" indent="-171450">
              <a:buFont typeface="Arial" panose="020B0604020202020204" pitchFamily="34" charset="0"/>
              <a:buChar char="•"/>
            </a:pPr>
            <a:r>
              <a:rPr lang="en-GB" dirty="0"/>
              <a:t>What are the implications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is Network Enabled Cognition Theory?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[click to add definition]</a:t>
            </a:r>
          </a:p>
          <a:p>
            <a:pPr marL="171450" indent="-171450">
              <a:buFont typeface="Arial" panose="020B0604020202020204" pitchFamily="34" charset="0"/>
              <a:buChar char="•"/>
            </a:pPr>
            <a:r>
              <a:rPr lang="en-GB" dirty="0"/>
              <a:t>Can you name examples of networked enabled cognition?</a:t>
            </a:r>
          </a:p>
          <a:p>
            <a:pPr marL="171450" indent="-171450">
              <a:buFont typeface="Arial" panose="020B0604020202020204" pitchFamily="34" charset="0"/>
              <a:buChar char="•"/>
            </a:pPr>
            <a:r>
              <a:rPr lang="en-GB" dirty="0"/>
              <a:t>What is the value of Network Enabled Cognition for Artificial Intelligence?</a:t>
            </a:r>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6214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cognition?</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It’s a powerful tool for creating personalized and dynamic experiences, and it’s already driving everything from Netflix recommendations to autonomous cars. But as more and more experiences are built with ML, it’s clear that </a:t>
            </a:r>
            <a:r>
              <a:rPr lang="en-US" b="0" i="0" dirty="0" err="1">
                <a:solidFill>
                  <a:srgbClr val="292929"/>
                </a:solidFill>
                <a:effectLst/>
                <a:latin typeface="charter"/>
              </a:rPr>
              <a:t>UXers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endParaRPr lang="en-US" b="1"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44981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1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1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1 april 2022</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1 april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a:t>Fundamentals &amp; Differences </a:t>
            </a:r>
            <a:r>
              <a:rPr lang="en-NL" dirty="0"/>
              <a:t>with Traditional Human-computer Interaction</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Users will expect that an AI anticipate what it should do; how it should respond</a:t>
            </a:r>
          </a:p>
          <a:p>
            <a:pPr lvl="1"/>
            <a:r>
              <a:rPr lang="en-US" dirty="0"/>
              <a:t>Essentially, it expects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 Studies are great to test features &amp; actual needs (test projected needs)</a:t>
            </a:r>
          </a:p>
        </p:txBody>
      </p:sp>
      <p:sp>
        <p:nvSpPr>
          <p:cNvPr id="5" name="Content Placeholder 4">
            <a:extLst>
              <a:ext uri="{FF2B5EF4-FFF2-40B4-BE49-F238E27FC236}">
                <a16:creationId xmlns:a16="http://schemas.microsoft.com/office/drawing/2014/main" id="{414BD684-B1A8-4FC6-AC6A-939C2F3A0C28}"/>
              </a:ext>
            </a:extLst>
          </p:cNvPr>
          <p:cNvSpPr>
            <a:spLocks noGrp="1"/>
          </p:cNvSpPr>
          <p:nvPr>
            <p:ph sz="quarter" idx="17"/>
          </p:nvPr>
        </p:nvSpPr>
        <p:spPr/>
        <p:txBody>
          <a:bodyPr/>
          <a:lstStyle/>
          <a:p>
            <a:endParaRPr lang="en-US"/>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4189622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course so let’s not dive into it here.</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3721122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
        <p:nvSpPr>
          <p:cNvPr id="10" name="Content Placeholder 9">
            <a:extLst>
              <a:ext uri="{FF2B5EF4-FFF2-40B4-BE49-F238E27FC236}">
                <a16:creationId xmlns:a16="http://schemas.microsoft.com/office/drawing/2014/main" id="{360F4CD8-F22E-4F24-9645-D5A2D5BD59B9}"/>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215332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
        <p:nvSpPr>
          <p:cNvPr id="10" name="Content Placeholder 9">
            <a:extLst>
              <a:ext uri="{FF2B5EF4-FFF2-40B4-BE49-F238E27FC236}">
                <a16:creationId xmlns:a16="http://schemas.microsoft.com/office/drawing/2014/main" id="{360F4CD8-F22E-4F24-9645-D5A2D5BD59B9}"/>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2151802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Supervised learning AI? Then this is vital!</a:t>
            </a:r>
          </a:p>
          <a:p>
            <a:r>
              <a:rPr lang="en-US" dirty="0"/>
              <a:t>With ML there is only so much we can specify; the AI will classify objects </a:t>
            </a:r>
            <a:r>
              <a:rPr lang="en-US" dirty="0" err="1"/>
              <a:t>ifself</a:t>
            </a:r>
            <a:endParaRPr lang="en-US" dirty="0"/>
          </a:p>
          <a:p>
            <a:pPr lvl="1"/>
            <a:r>
              <a:rPr lang="en-US" dirty="0"/>
              <a:t>Adverse to being heuristically assigned</a:t>
            </a:r>
          </a:p>
          <a:p>
            <a:r>
              <a:rPr lang="en-US" dirty="0"/>
              <a:t>How can we do this?</a:t>
            </a:r>
          </a:p>
          <a:p>
            <a:pPr lvl="1"/>
            <a:r>
              <a:rPr lang="en-US" dirty="0"/>
              <a:t>Dataset characteristics (size, quality etc.)</a:t>
            </a:r>
          </a:p>
          <a:p>
            <a:pPr lvl="1"/>
            <a:r>
              <a:rPr lang="en-US" dirty="0" err="1"/>
              <a:t>Confidency</a:t>
            </a:r>
            <a:r>
              <a:rPr lang="en-US" dirty="0"/>
              <a:t> level to display results</a:t>
            </a:r>
          </a:p>
          <a:p>
            <a:pPr lvl="1"/>
            <a:r>
              <a:rPr lang="en-US" dirty="0"/>
              <a:t>Is it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
        <p:nvSpPr>
          <p:cNvPr id="10" name="Content Placeholder 9">
            <a:extLst>
              <a:ext uri="{FF2B5EF4-FFF2-40B4-BE49-F238E27FC236}">
                <a16:creationId xmlns:a16="http://schemas.microsoft.com/office/drawing/2014/main" id="{360F4CD8-F22E-4F24-9645-D5A2D5BD59B9}"/>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2947116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
        <p:nvSpPr>
          <p:cNvPr id="10" name="Content Placeholder 9">
            <a:extLst>
              <a:ext uri="{FF2B5EF4-FFF2-40B4-BE49-F238E27FC236}">
                <a16:creationId xmlns:a16="http://schemas.microsoft.com/office/drawing/2014/main" id="{360F4CD8-F22E-4F24-9645-D5A2D5BD59B9}"/>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65661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Machine Learning is surprisingly akin to Cooking</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r>
              <a:rPr lang="en-US" dirty="0"/>
              <a:t>Practice and insight into the process are fundamental; and thereby come intuition</a:t>
            </a:r>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
        <p:nvSpPr>
          <p:cNvPr id="10" name="Content Placeholder 9">
            <a:extLst>
              <a:ext uri="{FF2B5EF4-FFF2-40B4-BE49-F238E27FC236}">
                <a16:creationId xmlns:a16="http://schemas.microsoft.com/office/drawing/2014/main" id="{360F4CD8-F22E-4F24-9645-D5A2D5BD59B9}"/>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99424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p:txBody>
          <a:bodyPr/>
          <a:lstStyle/>
          <a:p>
            <a:r>
              <a:rPr lang="en-US" dirty="0"/>
              <a:t>Just as any other thing we create, the important thing is that what we create adds value and is therefore useful</a:t>
            </a:r>
          </a:p>
          <a:p>
            <a:r>
              <a:rPr lang="en-US" dirty="0"/>
              <a:t>Therefore, we first need to identify the problem</a:t>
            </a:r>
          </a:p>
          <a:p>
            <a:pPr lvl="2"/>
            <a:r>
              <a:rPr lang="en-US" dirty="0"/>
              <a:t>This can be a very clear problem </a:t>
            </a:r>
            <a:r>
              <a:rPr lang="en-US" dirty="0">
                <a:sym typeface="Wingdings" panose="05000000000000000000" pitchFamily="2" charset="2"/>
              </a:rPr>
              <a:t> google flights</a:t>
            </a:r>
            <a:endParaRPr lang="en-US" dirty="0"/>
          </a:p>
          <a:p>
            <a:pPr lvl="2"/>
            <a:r>
              <a:rPr lang="en-US" dirty="0"/>
              <a:t>Or a problem people weren’t aware of they had; something that makes their live easier, give a competitive edge </a:t>
            </a:r>
            <a:r>
              <a:rPr lang="en-US" dirty="0">
                <a:sym typeface="Wingdings" panose="05000000000000000000" pitchFamily="2" charset="2"/>
              </a:rPr>
              <a:t> cell phones</a:t>
            </a:r>
            <a:endParaRPr lang="en-US" dirty="0"/>
          </a:p>
          <a:p>
            <a:pPr lvl="1"/>
            <a:r>
              <a:rPr lang="en-US" dirty="0"/>
              <a:t>The problem </a:t>
            </a:r>
            <a:r>
              <a:rPr lang="en-US" dirty="0" err="1"/>
              <a:t>constists</a:t>
            </a:r>
            <a:r>
              <a:rPr lang="en-US" dirty="0"/>
              <a:t> of a </a:t>
            </a:r>
            <a:r>
              <a:rPr lang="en-US" b="1" dirty="0"/>
              <a:t>need</a:t>
            </a:r>
            <a:r>
              <a:rPr lang="en-US" dirty="0"/>
              <a:t> and a </a:t>
            </a:r>
            <a:r>
              <a:rPr lang="en-US" b="1" dirty="0" err="1"/>
              <a:t>behavioural</a:t>
            </a:r>
            <a:r>
              <a:rPr lang="en-US" b="1" dirty="0"/>
              <a:t> pattern</a:t>
            </a:r>
            <a:endParaRPr lang="en-US" dirty="0"/>
          </a:p>
          <a:p>
            <a:r>
              <a:rPr lang="en-US" dirty="0"/>
              <a:t>Then, we can identify what would be valuable to solve that problem</a:t>
            </a:r>
          </a:p>
          <a:p>
            <a:pPr lvl="1"/>
            <a:r>
              <a:rPr lang="en-US" dirty="0"/>
              <a:t>What do people need? Human-centered needs</a:t>
            </a:r>
          </a:p>
          <a:p>
            <a:pPr lvl="1"/>
            <a:r>
              <a:rPr lang="en-US" dirty="0"/>
              <a:t>What are other important factors? E.g. Weather, market</a:t>
            </a:r>
          </a:p>
          <a:p>
            <a:r>
              <a:rPr lang="en-US" dirty="0"/>
              <a:t>Subsequently, we can come up with solution</a:t>
            </a:r>
          </a:p>
          <a:p>
            <a:pPr lvl="1"/>
            <a:r>
              <a:rPr lang="en-US" dirty="0"/>
              <a:t>Can AI solve this problem in a more meaningful way then traditional techniques?</a:t>
            </a:r>
          </a:p>
          <a:p>
            <a:pPr lvl="1"/>
            <a:endParaRPr lang="en-US" dirty="0"/>
          </a:p>
        </p:txBody>
      </p:sp>
      <p:sp>
        <p:nvSpPr>
          <p:cNvPr id="4" name="Title 3">
            <a:extLst>
              <a:ext uri="{FF2B5EF4-FFF2-40B4-BE49-F238E27FC236}">
                <a16:creationId xmlns:a16="http://schemas.microsoft.com/office/drawing/2014/main" id="{3DBDB395-366F-406F-9F54-D364920D3393}"/>
              </a:ext>
            </a:extLst>
          </p:cNvPr>
          <p:cNvSpPr>
            <a:spLocks noGrp="1"/>
          </p:cNvSpPr>
          <p:nvPr>
            <p:ph type="title"/>
          </p:nvPr>
        </p:nvSpPr>
        <p:spPr/>
        <p:txBody>
          <a:bodyPr/>
          <a:lstStyle/>
          <a:p>
            <a:r>
              <a:rPr lang="en-US" dirty="0"/>
              <a:t>Problems…</a:t>
            </a:r>
          </a:p>
        </p:txBody>
      </p:sp>
    </p:spTree>
    <p:extLst>
      <p:ext uri="{BB962C8B-B14F-4D97-AF65-F5344CB8AC3E}">
        <p14:creationId xmlns:p14="http://schemas.microsoft.com/office/powerpoint/2010/main" val="40226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4101B2-44A2-4000-B0A2-98EB39FF80BA}"/>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62ADF5C9-32C8-4D27-9CBF-2F1C7EFB3990}"/>
              </a:ext>
            </a:extLst>
          </p:cNvPr>
          <p:cNvSpPr>
            <a:spLocks noGrp="1"/>
          </p:cNvSpPr>
          <p:nvPr>
            <p:ph sz="quarter" idx="15"/>
          </p:nvPr>
        </p:nvSpPr>
        <p:spPr/>
        <p:txBody>
          <a:bodyPr/>
          <a:lstStyle/>
          <a:p>
            <a:endParaRPr lang="en-GB"/>
          </a:p>
        </p:txBody>
      </p:sp>
      <p:sp>
        <p:nvSpPr>
          <p:cNvPr id="4" name="Title 3">
            <a:extLst>
              <a:ext uri="{FF2B5EF4-FFF2-40B4-BE49-F238E27FC236}">
                <a16:creationId xmlns:a16="http://schemas.microsoft.com/office/drawing/2014/main" id="{1BB057B7-BADA-41DF-8E79-76586C0A7CCD}"/>
              </a:ext>
            </a:extLst>
          </p:cNvPr>
          <p:cNvSpPr>
            <a:spLocks noGrp="1"/>
          </p:cNvSpPr>
          <p:nvPr>
            <p:ph type="title"/>
          </p:nvPr>
        </p:nvSpPr>
        <p:spPr/>
        <p:txBody>
          <a:bodyPr/>
          <a:lstStyle/>
          <a:p>
            <a:r>
              <a:rPr lang="en-NL" dirty="0"/>
              <a:t>Where does AI fit in?</a:t>
            </a:r>
            <a:endParaRPr lang="en-GB" dirty="0"/>
          </a:p>
        </p:txBody>
      </p:sp>
    </p:spTree>
    <p:extLst>
      <p:ext uri="{BB962C8B-B14F-4D97-AF65-F5344CB8AC3E}">
        <p14:creationId xmlns:p14="http://schemas.microsoft.com/office/powerpoint/2010/main" val="3795640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a:t>Context </a:t>
            </a:r>
            <a:r>
              <a:rPr lang="nl-NL" dirty="0" err="1"/>
              <a:t>dependent</a:t>
            </a:r>
            <a:r>
              <a:rPr lang="nl-NL" dirty="0"/>
              <a:t>; </a:t>
            </a:r>
            <a:r>
              <a:rPr lang="nl-NL" dirty="0" err="1"/>
              <a:t>all</a:t>
            </a:r>
            <a:r>
              <a:rPr lang="nl-NL" dirty="0"/>
              <a:t> </a:t>
            </a:r>
            <a:r>
              <a:rPr lang="nl-NL" dirty="0" err="1"/>
              <a:t>experiences</a:t>
            </a:r>
            <a:r>
              <a:rPr lang="nl-NL" dirty="0"/>
              <a:t> are, AI </a:t>
            </a:r>
            <a:r>
              <a:rPr lang="nl-NL" dirty="0" err="1"/>
              <a:t>responds</a:t>
            </a:r>
            <a:r>
              <a:rPr lang="nl-NL" dirty="0"/>
              <a:t> </a:t>
            </a:r>
            <a:r>
              <a:rPr lang="nl-NL" dirty="0" err="1"/>
              <a:t>to</a:t>
            </a:r>
            <a:r>
              <a:rPr lang="nl-NL" dirty="0"/>
              <a:t> </a:t>
            </a:r>
            <a:r>
              <a:rPr lang="nl-NL" dirty="0" err="1"/>
              <a:t>the</a:t>
            </a:r>
            <a:r>
              <a:rPr lang="nl-NL" dirty="0"/>
              <a:t> environment</a:t>
            </a:r>
          </a:p>
          <a:p>
            <a:r>
              <a:rPr lang="nl-NL" dirty="0"/>
              <a:t>It’s </a:t>
            </a:r>
            <a:r>
              <a:rPr lang="nl-NL" dirty="0" err="1"/>
              <a:t>there</a:t>
            </a:r>
            <a:r>
              <a:rPr lang="nl-NL" dirty="0"/>
              <a:t> </a:t>
            </a:r>
            <a:r>
              <a:rPr lang="nl-NL" dirty="0" err="1"/>
              <a:t>to</a:t>
            </a:r>
            <a:r>
              <a:rPr lang="nl-NL" dirty="0"/>
              <a:t> help </a:t>
            </a:r>
            <a:r>
              <a:rPr lang="nl-NL" dirty="0" err="1"/>
              <a:t>you</a:t>
            </a:r>
            <a:r>
              <a:rPr lang="nl-NL" dirty="0"/>
              <a:t>; like a side-kick (</a:t>
            </a:r>
            <a:r>
              <a:rPr lang="nl-NL" dirty="0" err="1"/>
              <a:t>think</a:t>
            </a:r>
            <a:r>
              <a:rPr lang="nl-NL" dirty="0"/>
              <a:t> </a:t>
            </a:r>
            <a:r>
              <a:rPr lang="nl-NL" dirty="0" err="1"/>
              <a:t>about</a:t>
            </a:r>
            <a:r>
              <a:rPr lang="nl-NL" dirty="0"/>
              <a:t> robots </a:t>
            </a:r>
            <a:r>
              <a:rPr lang="nl-NL" dirty="0" err="1"/>
              <a:t>for</a:t>
            </a:r>
            <a:r>
              <a:rPr lang="nl-NL" dirty="0"/>
              <a:t> </a:t>
            </a:r>
            <a:r>
              <a:rPr lang="nl-NL" dirty="0" err="1"/>
              <a:t>example</a:t>
            </a:r>
            <a:r>
              <a:rPr lang="nl-NL" dirty="0"/>
              <a:t>)</a:t>
            </a:r>
          </a:p>
          <a:p>
            <a:r>
              <a:rPr lang="nl-NL" dirty="0"/>
              <a:t>AI </a:t>
            </a:r>
            <a:r>
              <a:rPr lang="nl-NL" dirty="0" err="1"/>
              <a:t>can</a:t>
            </a:r>
            <a:r>
              <a:rPr lang="nl-NL" dirty="0"/>
              <a:t>:</a:t>
            </a:r>
          </a:p>
          <a:p>
            <a:pPr lvl="1"/>
            <a:r>
              <a:rPr lang="nl-NL" dirty="0" err="1"/>
              <a:t>Self-learn</a:t>
            </a:r>
            <a:endParaRPr lang="nl-NL" dirty="0"/>
          </a:p>
          <a:p>
            <a:pPr lvl="1"/>
            <a:r>
              <a:rPr lang="nl-NL" dirty="0" err="1"/>
              <a:t>Anticipate</a:t>
            </a:r>
            <a:endParaRPr lang="nl-NL" dirty="0"/>
          </a:p>
          <a:p>
            <a:pPr lvl="1"/>
            <a:r>
              <a:rPr lang="nl-NL" dirty="0" err="1"/>
              <a:t>Respond</a:t>
            </a:r>
            <a:endParaRPr lang="nl-NL" dirty="0"/>
          </a:p>
          <a:p>
            <a:pPr lvl="1"/>
            <a:r>
              <a:rPr lang="nl-NL" dirty="0"/>
              <a:t>(</a:t>
            </a:r>
            <a:r>
              <a:rPr lang="nl-NL" dirty="0" err="1"/>
              <a:t>simulate</a:t>
            </a:r>
            <a:r>
              <a:rPr lang="nl-NL" dirty="0"/>
              <a:t>) </a:t>
            </a:r>
            <a:r>
              <a:rPr lang="nl-NL" dirty="0" err="1"/>
              <a:t>problem-solving</a:t>
            </a:r>
            <a:endParaRPr lang="nl-NL" dirty="0"/>
          </a:p>
          <a:p>
            <a:r>
              <a:rPr lang="nl-NL" dirty="0"/>
              <a:t>AI is: </a:t>
            </a:r>
          </a:p>
          <a:p>
            <a:pPr lvl="1"/>
            <a:r>
              <a:rPr lang="nl-NL" dirty="0"/>
              <a:t>Personal</a:t>
            </a:r>
          </a:p>
          <a:p>
            <a:pPr lvl="1"/>
            <a:r>
              <a:rPr lang="nl-NL" dirty="0" err="1"/>
              <a:t>Familliar</a:t>
            </a:r>
            <a:endParaRPr lang="nl-NL" dirty="0"/>
          </a:p>
          <a:p>
            <a:pPr lvl="1"/>
            <a:r>
              <a:rPr lang="nl-NL" dirty="0"/>
              <a:t>In motion</a:t>
            </a:r>
          </a:p>
          <a:p>
            <a:pPr lvl="1"/>
            <a:r>
              <a:rPr lang="nl-NL" dirty="0" err="1"/>
              <a:t>Friendly</a:t>
            </a:r>
            <a:endParaRPr lang="nl-NL" dirty="0"/>
          </a:p>
          <a:p>
            <a:pPr lvl="1"/>
            <a:r>
              <a:rPr lang="nl-NL" dirty="0" err="1"/>
              <a:t>Unobtrusive</a:t>
            </a:r>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19</a:t>
            </a:fld>
            <a:endParaRPr lang="nl-NL"/>
          </a:p>
        </p:txBody>
      </p:sp>
    </p:spTree>
    <p:extLst>
      <p:ext uri="{BB962C8B-B14F-4D97-AF65-F5344CB8AC3E}">
        <p14:creationId xmlns:p14="http://schemas.microsoft.com/office/powerpoint/2010/main" val="98684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nl-NL" dirty="0" err="1"/>
              <a:t>Recap</a:t>
            </a:r>
            <a:r>
              <a:rPr lang="nl-NL" dirty="0"/>
              <a:t> Extended Mind</a:t>
            </a:r>
          </a:p>
          <a:p>
            <a:r>
              <a:rPr lang="nl-NL" dirty="0" err="1"/>
              <a:t>Recap</a:t>
            </a:r>
            <a:r>
              <a:rPr lang="nl-NL" dirty="0"/>
              <a:t> Network-</a:t>
            </a:r>
            <a:r>
              <a:rPr lang="nl-NL" dirty="0" err="1"/>
              <a:t>enabled</a:t>
            </a:r>
            <a:r>
              <a:rPr lang="nl-NL" dirty="0"/>
              <a:t> </a:t>
            </a:r>
            <a:r>
              <a:rPr lang="nl-NL" dirty="0" err="1"/>
              <a:t>cognition</a:t>
            </a:r>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err="1"/>
              <a:t>What</a:t>
            </a:r>
            <a:r>
              <a:rPr lang="nl-NL" dirty="0"/>
              <a:t> does </a:t>
            </a:r>
            <a:r>
              <a:rPr lang="nl-NL" dirty="0" err="1"/>
              <a:t>the</a:t>
            </a:r>
            <a:r>
              <a:rPr lang="nl-NL" dirty="0"/>
              <a:t> user </a:t>
            </a:r>
            <a:r>
              <a:rPr lang="nl-NL" dirty="0" err="1"/>
              <a:t>anticipate</a:t>
            </a:r>
            <a:r>
              <a:rPr lang="nl-NL" dirty="0"/>
              <a:t> </a:t>
            </a:r>
            <a:r>
              <a:rPr lang="nl-NL" dirty="0" err="1"/>
              <a:t>the</a:t>
            </a:r>
            <a:r>
              <a:rPr lang="nl-NL" dirty="0"/>
              <a:t> AI </a:t>
            </a:r>
            <a:r>
              <a:rPr lang="nl-NL" dirty="0" err="1"/>
              <a:t>will</a:t>
            </a:r>
            <a:r>
              <a:rPr lang="nl-NL" dirty="0"/>
              <a:t> do?</a:t>
            </a:r>
          </a:p>
          <a:p>
            <a:r>
              <a:rPr lang="nl-NL" dirty="0"/>
              <a:t>How does </a:t>
            </a:r>
            <a:r>
              <a:rPr lang="nl-NL" dirty="0" err="1"/>
              <a:t>the</a:t>
            </a:r>
            <a:r>
              <a:rPr lang="nl-NL" dirty="0"/>
              <a:t> AI </a:t>
            </a:r>
            <a:r>
              <a:rPr lang="nl-NL" dirty="0" err="1"/>
              <a:t>anticipate</a:t>
            </a:r>
            <a:r>
              <a:rPr lang="nl-NL" dirty="0"/>
              <a:t> </a:t>
            </a:r>
            <a:r>
              <a:rPr lang="nl-NL" dirty="0" err="1"/>
              <a:t>what</a:t>
            </a:r>
            <a:r>
              <a:rPr lang="nl-NL" dirty="0"/>
              <a:t> </a:t>
            </a:r>
            <a:r>
              <a:rPr lang="nl-NL" dirty="0" err="1"/>
              <a:t>the</a:t>
            </a:r>
            <a:r>
              <a:rPr lang="nl-NL" dirty="0"/>
              <a:t> user wants?</a:t>
            </a:r>
          </a:p>
          <a:p>
            <a:r>
              <a:rPr lang="nl-NL" dirty="0">
                <a:sym typeface="Wingdings" panose="05000000000000000000" pitchFamily="2" charset="2"/>
              </a:rPr>
              <a:t> </a:t>
            </a:r>
            <a:r>
              <a:rPr lang="nl-NL" dirty="0" err="1">
                <a:sym typeface="Wingdings" panose="05000000000000000000" pitchFamily="2" charset="2"/>
              </a:rPr>
              <a:t>it’s</a:t>
            </a:r>
            <a:r>
              <a:rPr lang="nl-NL" dirty="0">
                <a:sym typeface="Wingdings" panose="05000000000000000000" pitchFamily="2" charset="2"/>
              </a:rPr>
              <a:t> a </a:t>
            </a:r>
            <a:r>
              <a:rPr lang="nl-NL" dirty="0" err="1">
                <a:sym typeface="Wingdings" panose="05000000000000000000" pitchFamily="2" charset="2"/>
              </a:rPr>
              <a:t>relationship</a:t>
            </a:r>
            <a:r>
              <a:rPr lang="nl-NL" dirty="0">
                <a:sym typeface="Wingdings" panose="05000000000000000000" pitchFamily="2" charset="2"/>
              </a:rPr>
              <a:t>; </a:t>
            </a:r>
            <a:r>
              <a:rPr lang="nl-NL" dirty="0" err="1">
                <a:sym typeface="Wingdings" panose="05000000000000000000" pitchFamily="2" charset="2"/>
              </a:rPr>
              <a:t>it’s</a:t>
            </a:r>
            <a:r>
              <a:rPr lang="nl-NL" dirty="0">
                <a:sym typeface="Wingdings" panose="05000000000000000000" pitchFamily="2" charset="2"/>
              </a:rPr>
              <a:t> </a:t>
            </a:r>
            <a:r>
              <a:rPr lang="nl-NL" dirty="0" err="1">
                <a:sym typeface="Wingdings" panose="05000000000000000000" pitchFamily="2" charset="2"/>
              </a:rPr>
              <a:t>communication</a:t>
            </a:r>
            <a:endParaRPr lang="nl-NL" dirty="0">
              <a:sym typeface="Wingdings" panose="05000000000000000000" pitchFamily="2" charset="2"/>
            </a:endParaRPr>
          </a:p>
          <a:p>
            <a:r>
              <a:rPr lang="nl-NL" dirty="0">
                <a:sym typeface="Wingdings" panose="05000000000000000000" pitchFamily="2" charset="2"/>
              </a:rPr>
              <a:t>User-</a:t>
            </a:r>
            <a:r>
              <a:rPr lang="nl-NL" dirty="0" err="1">
                <a:sym typeface="Wingdings" panose="05000000000000000000" pitchFamily="2" charset="2"/>
              </a:rPr>
              <a:t>centered</a:t>
            </a:r>
            <a:r>
              <a:rPr lang="nl-NL" dirty="0">
                <a:sym typeface="Wingdings" panose="05000000000000000000" pitchFamily="2" charset="2"/>
              </a:rPr>
              <a:t> 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adding</a:t>
            </a:r>
            <a:r>
              <a:rPr lang="nl-NL" dirty="0">
                <a:sym typeface="Wingdings" panose="05000000000000000000" pitchFamily="2" charset="2"/>
              </a:rPr>
              <a:t> </a:t>
            </a:r>
            <a:r>
              <a:rPr lang="nl-NL"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nl-NL" dirty="0">
              <a:sym typeface="Wingdings" panose="05000000000000000000" pitchFamily="2" charset="2"/>
            </a:endParaRPr>
          </a:p>
          <a:p>
            <a:r>
              <a:rPr lang="nl-NL" dirty="0">
                <a:sym typeface="Wingdings" panose="05000000000000000000" pitchFamily="2" charset="2"/>
              </a:rPr>
              <a:t>Manage </a:t>
            </a:r>
            <a:r>
              <a:rPr lang="nl-NL" dirty="0" err="1">
                <a:sym typeface="Wingdings" panose="05000000000000000000" pitchFamily="2" charset="2"/>
              </a:rPr>
              <a:t>expectation</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err="1">
                <a:sym typeface="Wingdings" panose="05000000000000000000" pitchFamily="2" charset="2"/>
              </a:rPr>
              <a:t>unless</a:t>
            </a:r>
            <a:r>
              <a:rPr lang="nl-NL" dirty="0">
                <a:sym typeface="Wingdings" panose="05000000000000000000" pitchFamily="2" charset="2"/>
              </a:rPr>
              <a:t> </a:t>
            </a:r>
            <a:r>
              <a:rPr lang="nl-NL" dirty="0" err="1">
                <a:sym typeface="Wingdings" panose="05000000000000000000" pitchFamily="2" charset="2"/>
              </a:rPr>
              <a:t>you’re</a:t>
            </a:r>
            <a:r>
              <a:rPr lang="nl-NL" dirty="0">
                <a:sym typeface="Wingdings" panose="05000000000000000000" pitchFamily="2" charset="2"/>
              </a:rPr>
              <a:t> </a:t>
            </a:r>
            <a:r>
              <a:rPr lang="nl-NL" dirty="0" err="1">
                <a:sym typeface="Wingdings" panose="05000000000000000000" pitchFamily="2" charset="2"/>
              </a:rPr>
              <a:t>selling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investors</a:t>
            </a:r>
            <a:r>
              <a:rPr lang="nl-NL" dirty="0">
                <a:sym typeface="Wingdings" panose="05000000000000000000" pitchFamily="2" charset="2"/>
              </a:rPr>
              <a:t>)</a:t>
            </a:r>
          </a:p>
          <a:p>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endParaRPr lang="nl-NL" dirty="0">
              <a:sym typeface="Wingdings" panose="05000000000000000000" pitchFamily="2" charset="2"/>
            </a:endParaRPr>
          </a:p>
          <a:p>
            <a:r>
              <a:rPr lang="nl-NL" dirty="0" err="1">
                <a:sym typeface="Wingdings" panose="05000000000000000000" pitchFamily="2" charset="2"/>
              </a:rPr>
              <a:t>What</a:t>
            </a:r>
            <a:r>
              <a:rPr lang="nl-NL" dirty="0">
                <a:sym typeface="Wingdings" panose="05000000000000000000" pitchFamily="2" charset="2"/>
              </a:rPr>
              <a:t> information does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need</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endParaRPr lang="nl-NL" dirty="0">
              <a:sym typeface="Wingdings" panose="05000000000000000000" pitchFamily="2" charset="2"/>
            </a:endParaRP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20</a:t>
            </a:fld>
            <a:endParaRPr lang="nl-NL"/>
          </a:p>
        </p:txBody>
      </p:sp>
    </p:spTree>
    <p:extLst>
      <p:ext uri="{BB962C8B-B14F-4D97-AF65-F5344CB8AC3E}">
        <p14:creationId xmlns:p14="http://schemas.microsoft.com/office/powerpoint/2010/main" val="1297178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21</a:t>
            </a:fld>
            <a:endParaRPr lang="nl-NL"/>
          </a:p>
        </p:txBody>
      </p:sp>
    </p:spTree>
    <p:extLst>
      <p:ext uri="{BB962C8B-B14F-4D97-AF65-F5344CB8AC3E}">
        <p14:creationId xmlns:p14="http://schemas.microsoft.com/office/powerpoint/2010/main" val="2569082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Recommender Systems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22</a:t>
            </a:fld>
            <a:endParaRPr lang="nl-NL"/>
          </a:p>
        </p:txBody>
      </p:sp>
    </p:spTree>
    <p:extLst>
      <p:ext uri="{BB962C8B-B14F-4D97-AF65-F5344CB8AC3E}">
        <p14:creationId xmlns:p14="http://schemas.microsoft.com/office/powerpoint/2010/main" val="3684290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23</a:t>
            </a:fld>
            <a:endParaRPr lang="nl-NL"/>
          </a:p>
        </p:txBody>
      </p:sp>
    </p:spTree>
    <p:extLst>
      <p:ext uri="{BB962C8B-B14F-4D97-AF65-F5344CB8AC3E}">
        <p14:creationId xmlns:p14="http://schemas.microsoft.com/office/powerpoint/2010/main" val="1044068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a:t>Labelling</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24</a:t>
            </a:fld>
            <a:endParaRPr lang="nl-NL"/>
          </a:p>
        </p:txBody>
      </p:sp>
    </p:spTree>
    <p:extLst>
      <p:ext uri="{BB962C8B-B14F-4D97-AF65-F5344CB8AC3E}">
        <p14:creationId xmlns:p14="http://schemas.microsoft.com/office/powerpoint/2010/main" val="161978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Crowdsourcing</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25</a:t>
            </a:fld>
            <a:endParaRPr lang="nl-NL"/>
          </a:p>
        </p:txBody>
      </p:sp>
    </p:spTree>
    <p:extLst>
      <p:ext uri="{BB962C8B-B14F-4D97-AF65-F5344CB8AC3E}">
        <p14:creationId xmlns:p14="http://schemas.microsoft.com/office/powerpoint/2010/main" val="2690840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55220567-AB7A-EB45-8C2A-AE1742D939A0}"/>
              </a:ext>
            </a:extLst>
          </p:cNvPr>
          <p:cNvSpPr>
            <a:spLocks noGrp="1"/>
          </p:cNvSpPr>
          <p:nvPr>
            <p:ph type="body" sz="quarter" idx="16"/>
          </p:nvPr>
        </p:nvSpPr>
        <p:spPr/>
        <p:txBody>
          <a:bodyPr/>
          <a:lstStyle/>
          <a:p>
            <a:endParaRPr lang="nl-NL"/>
          </a:p>
        </p:txBody>
      </p:sp>
      <p:sp>
        <p:nvSpPr>
          <p:cNvPr id="6" name="Tijdelijke aanduiding voor inhoud 5">
            <a:extLst>
              <a:ext uri="{FF2B5EF4-FFF2-40B4-BE49-F238E27FC236}">
                <a16:creationId xmlns:a16="http://schemas.microsoft.com/office/drawing/2014/main" id="{D29D8F69-4578-6640-BBD2-357271BD511D}"/>
              </a:ext>
            </a:extLst>
          </p:cNvPr>
          <p:cNvSpPr>
            <a:spLocks noGrp="1"/>
          </p:cNvSpPr>
          <p:nvPr>
            <p:ph sz="quarter" idx="15"/>
          </p:nvPr>
        </p:nvSpPr>
        <p:spPr/>
        <p:txBody>
          <a:bodyPr/>
          <a:lstStyle/>
          <a:p>
            <a:endParaRPr lang="nl-NL"/>
          </a:p>
        </p:txBody>
      </p:sp>
      <p:sp>
        <p:nvSpPr>
          <p:cNvPr id="7" name="Tijdelijke aanduiding voor inhoud 6">
            <a:extLst>
              <a:ext uri="{FF2B5EF4-FFF2-40B4-BE49-F238E27FC236}">
                <a16:creationId xmlns:a16="http://schemas.microsoft.com/office/drawing/2014/main" id="{7A9E4492-438F-414D-8C15-4C43B62B468C}"/>
              </a:ext>
            </a:extLst>
          </p:cNvPr>
          <p:cNvSpPr>
            <a:spLocks noGrp="1"/>
          </p:cNvSpPr>
          <p:nvPr>
            <p:ph sz="quarter" idx="17"/>
          </p:nvPr>
        </p:nvSpPr>
        <p:spPr/>
        <p:txBody>
          <a:bodyPr/>
          <a:lstStyle/>
          <a:p>
            <a:endParaRPr lang="nl-NL"/>
          </a:p>
        </p:txBody>
      </p:sp>
      <p:sp>
        <p:nvSpPr>
          <p:cNvPr id="8" name="Titel 7">
            <a:extLst>
              <a:ext uri="{FF2B5EF4-FFF2-40B4-BE49-F238E27FC236}">
                <a16:creationId xmlns:a16="http://schemas.microsoft.com/office/drawing/2014/main" id="{5EC63F8F-10D5-FF4C-B026-02D9AE11FAF1}"/>
              </a:ext>
            </a:extLst>
          </p:cNvPr>
          <p:cNvSpPr>
            <a:spLocks noGrp="1"/>
          </p:cNvSpPr>
          <p:nvPr>
            <p:ph type="title"/>
          </p:nvPr>
        </p:nvSpPr>
        <p:spPr/>
        <p:txBody>
          <a:bodyPr/>
          <a:lstStyle/>
          <a:p>
            <a:endParaRPr lang="nl-NL"/>
          </a:p>
        </p:txBody>
      </p:sp>
      <p:sp>
        <p:nvSpPr>
          <p:cNvPr id="9" name="Tijdelijke aanduiding voor dianummer 8">
            <a:extLst>
              <a:ext uri="{FF2B5EF4-FFF2-40B4-BE49-F238E27FC236}">
                <a16:creationId xmlns:a16="http://schemas.microsoft.com/office/drawing/2014/main" id="{4094E232-CF2A-2245-92FF-D886B7868A70}"/>
              </a:ext>
            </a:extLst>
          </p:cNvPr>
          <p:cNvSpPr>
            <a:spLocks noGrp="1"/>
          </p:cNvSpPr>
          <p:nvPr>
            <p:ph type="sldNum" sz="quarter" idx="12"/>
          </p:nvPr>
        </p:nvSpPr>
        <p:spPr/>
        <p:txBody>
          <a:bodyPr/>
          <a:lstStyle/>
          <a:p>
            <a:fld id="{AA6C878E-6624-8940-965B-E61AF946BCDB}" type="slidenum">
              <a:rPr lang="nl-NL" smtClean="0"/>
              <a:t>26</a:t>
            </a:fld>
            <a:endParaRPr lang="nl-NL"/>
          </a:p>
        </p:txBody>
      </p:sp>
    </p:spTree>
    <p:extLst>
      <p:ext uri="{BB962C8B-B14F-4D97-AF65-F5344CB8AC3E}">
        <p14:creationId xmlns:p14="http://schemas.microsoft.com/office/powerpoint/2010/main" val="2382915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43473B5-F4C1-5C4E-9A36-3101F48ABFF2}"/>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3074C23F-CEE2-0545-A6C7-6EF4833C1B3E}"/>
              </a:ext>
            </a:extLst>
          </p:cNvPr>
          <p:cNvSpPr>
            <a:spLocks noGrp="1"/>
          </p:cNvSpPr>
          <p:nvPr>
            <p:ph type="title"/>
          </p:nvPr>
        </p:nvSpPr>
        <p:spPr/>
        <p:txBody>
          <a:bodyPr/>
          <a:lstStyle/>
          <a:p>
            <a:endParaRPr lang="nl-NL"/>
          </a:p>
        </p:txBody>
      </p:sp>
      <p:sp>
        <p:nvSpPr>
          <p:cNvPr id="7" name="Tijdelijke aanduiding voor inhoud 6">
            <a:extLst>
              <a:ext uri="{FF2B5EF4-FFF2-40B4-BE49-F238E27FC236}">
                <a16:creationId xmlns:a16="http://schemas.microsoft.com/office/drawing/2014/main" id="{84789773-A748-E244-9C5B-924BD3B393A7}"/>
              </a:ext>
            </a:extLst>
          </p:cNvPr>
          <p:cNvSpPr>
            <a:spLocks noGrp="1"/>
          </p:cNvSpPr>
          <p:nvPr>
            <p:ph sz="quarter" idx="16"/>
          </p:nvPr>
        </p:nvSpPr>
        <p:spPr/>
        <p:txBody>
          <a:bodyPr/>
          <a:lstStyle/>
          <a:p>
            <a:endParaRPr lang="nl-NL"/>
          </a:p>
        </p:txBody>
      </p:sp>
      <p:sp>
        <p:nvSpPr>
          <p:cNvPr id="8" name="Tijdelijke aanduiding voor dianummer 7">
            <a:extLst>
              <a:ext uri="{FF2B5EF4-FFF2-40B4-BE49-F238E27FC236}">
                <a16:creationId xmlns:a16="http://schemas.microsoft.com/office/drawing/2014/main" id="{6CD743B0-BF37-514F-8083-EEDCD3BE5294}"/>
              </a:ext>
            </a:extLst>
          </p:cNvPr>
          <p:cNvSpPr>
            <a:spLocks noGrp="1"/>
          </p:cNvSpPr>
          <p:nvPr>
            <p:ph type="sldNum" sz="quarter" idx="12"/>
          </p:nvPr>
        </p:nvSpPr>
        <p:spPr/>
        <p:txBody>
          <a:bodyPr/>
          <a:lstStyle/>
          <a:p>
            <a:fld id="{AA6C878E-6624-8940-965B-E61AF946BCDB}" type="slidenum">
              <a:rPr lang="nl-NL" smtClean="0"/>
              <a:t>27</a:t>
            </a:fld>
            <a:endParaRPr lang="nl-NL"/>
          </a:p>
        </p:txBody>
      </p:sp>
    </p:spTree>
    <p:extLst>
      <p:ext uri="{BB962C8B-B14F-4D97-AF65-F5344CB8AC3E}">
        <p14:creationId xmlns:p14="http://schemas.microsoft.com/office/powerpoint/2010/main" val="242648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357B2-F130-994C-978D-DBCD51CD3A77}"/>
              </a:ext>
            </a:extLst>
          </p:cNvPr>
          <p:cNvSpPr>
            <a:spLocks noGrp="1"/>
          </p:cNvSpPr>
          <p:nvPr>
            <p:ph type="title"/>
          </p:nvPr>
        </p:nvSpPr>
        <p:spPr/>
        <p:txBody>
          <a:bodyPr/>
          <a:lstStyle/>
          <a:p>
            <a:endParaRPr lang="nl-NL"/>
          </a:p>
        </p:txBody>
      </p:sp>
      <p:sp>
        <p:nvSpPr>
          <p:cNvPr id="6" name="Tijdelijke aanduiding voor tekst 5">
            <a:extLst>
              <a:ext uri="{FF2B5EF4-FFF2-40B4-BE49-F238E27FC236}">
                <a16:creationId xmlns:a16="http://schemas.microsoft.com/office/drawing/2014/main" id="{854A0324-1C89-0D4D-90F0-63080AC288D9}"/>
              </a:ext>
            </a:extLst>
          </p:cNvPr>
          <p:cNvSpPr>
            <a:spLocks noGrp="1"/>
          </p:cNvSpPr>
          <p:nvPr>
            <p:ph type="body" sz="quarter" idx="16"/>
          </p:nvPr>
        </p:nvSpPr>
        <p:spPr/>
        <p:txBody>
          <a:bodyPr/>
          <a:lstStyle/>
          <a:p>
            <a:endParaRPr lang="nl-NL"/>
          </a:p>
        </p:txBody>
      </p:sp>
      <p:sp>
        <p:nvSpPr>
          <p:cNvPr id="7" name="Tijdelijke aanduiding voor inhoud 6">
            <a:extLst>
              <a:ext uri="{FF2B5EF4-FFF2-40B4-BE49-F238E27FC236}">
                <a16:creationId xmlns:a16="http://schemas.microsoft.com/office/drawing/2014/main" id="{E3D4DAFF-BF9B-BE45-8D07-4A8C49714D98}"/>
              </a:ext>
            </a:extLst>
          </p:cNvPr>
          <p:cNvSpPr>
            <a:spLocks noGrp="1"/>
          </p:cNvSpPr>
          <p:nvPr>
            <p:ph sz="quarter" idx="15"/>
          </p:nvPr>
        </p:nvSpPr>
        <p:spPr/>
        <p:txBody>
          <a:bodyPr/>
          <a:lstStyle/>
          <a:p>
            <a:endParaRPr lang="nl-NL"/>
          </a:p>
        </p:txBody>
      </p:sp>
      <p:sp>
        <p:nvSpPr>
          <p:cNvPr id="8" name="Tijdelijke aanduiding voor tekst 7">
            <a:extLst>
              <a:ext uri="{FF2B5EF4-FFF2-40B4-BE49-F238E27FC236}">
                <a16:creationId xmlns:a16="http://schemas.microsoft.com/office/drawing/2014/main" id="{19C69740-8BAB-D74C-85D1-E199745AA67E}"/>
              </a:ext>
            </a:extLst>
          </p:cNvPr>
          <p:cNvSpPr>
            <a:spLocks noGrp="1"/>
          </p:cNvSpPr>
          <p:nvPr>
            <p:ph type="body" sz="quarter" idx="17"/>
          </p:nvPr>
        </p:nvSpPr>
        <p:spPr/>
        <p:txBody>
          <a:bodyPr/>
          <a:lstStyle/>
          <a:p>
            <a:endParaRPr lang="nl-NL"/>
          </a:p>
        </p:txBody>
      </p:sp>
      <p:sp>
        <p:nvSpPr>
          <p:cNvPr id="9" name="Tijdelijke aanduiding voor inhoud 8">
            <a:extLst>
              <a:ext uri="{FF2B5EF4-FFF2-40B4-BE49-F238E27FC236}">
                <a16:creationId xmlns:a16="http://schemas.microsoft.com/office/drawing/2014/main" id="{F8CA2F56-4CC9-8344-93A2-C9BA800710CA}"/>
              </a:ext>
            </a:extLst>
          </p:cNvPr>
          <p:cNvSpPr>
            <a:spLocks noGrp="1"/>
          </p:cNvSpPr>
          <p:nvPr>
            <p:ph sz="quarter" idx="18"/>
          </p:nvPr>
        </p:nvSpPr>
        <p:spPr/>
        <p:txBody>
          <a:bodyPr/>
          <a:lstStyle/>
          <a:p>
            <a:endParaRPr lang="nl-NL"/>
          </a:p>
        </p:txBody>
      </p:sp>
      <p:sp>
        <p:nvSpPr>
          <p:cNvPr id="10" name="Tijdelijke aanduiding voor dianummer 9">
            <a:extLst>
              <a:ext uri="{FF2B5EF4-FFF2-40B4-BE49-F238E27FC236}">
                <a16:creationId xmlns:a16="http://schemas.microsoft.com/office/drawing/2014/main" id="{5ACF961F-8634-534E-B527-6E231E515F3C}"/>
              </a:ext>
            </a:extLst>
          </p:cNvPr>
          <p:cNvSpPr>
            <a:spLocks noGrp="1"/>
          </p:cNvSpPr>
          <p:nvPr>
            <p:ph type="sldNum" sz="quarter" idx="12"/>
          </p:nvPr>
        </p:nvSpPr>
        <p:spPr/>
        <p:txBody>
          <a:bodyPr/>
          <a:lstStyle/>
          <a:p>
            <a:fld id="{AA6C878E-6624-8940-965B-E61AF946BCDB}" type="slidenum">
              <a:rPr lang="nl-NL" smtClean="0"/>
              <a:t>28</a:t>
            </a:fld>
            <a:endParaRPr lang="nl-NL"/>
          </a:p>
        </p:txBody>
      </p:sp>
    </p:spTree>
    <p:extLst>
      <p:ext uri="{BB962C8B-B14F-4D97-AF65-F5344CB8AC3E}">
        <p14:creationId xmlns:p14="http://schemas.microsoft.com/office/powerpoint/2010/main" val="3439185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58C5D750-95EE-384B-9DE9-0F2829461BB0}"/>
              </a:ext>
            </a:extLst>
          </p:cNvPr>
          <p:cNvSpPr>
            <a:spLocks noGrp="1"/>
          </p:cNvSpPr>
          <p:nvPr>
            <p:ph type="pic" sz="quarter" idx="13"/>
          </p:nvPr>
        </p:nvSpPr>
        <p:spPr/>
      </p:sp>
      <p:sp>
        <p:nvSpPr>
          <p:cNvPr id="6" name="Tijdelijke aanduiding voor dianummer 5">
            <a:extLst>
              <a:ext uri="{FF2B5EF4-FFF2-40B4-BE49-F238E27FC236}">
                <a16:creationId xmlns:a16="http://schemas.microsoft.com/office/drawing/2014/main" id="{4B654C73-031F-BD4B-9E08-65F3B4B77C3B}"/>
              </a:ext>
            </a:extLst>
          </p:cNvPr>
          <p:cNvSpPr>
            <a:spLocks noGrp="1"/>
          </p:cNvSpPr>
          <p:nvPr>
            <p:ph type="sldNum" sz="quarter" idx="12"/>
          </p:nvPr>
        </p:nvSpPr>
        <p:spPr/>
        <p:txBody>
          <a:bodyPr/>
          <a:lstStyle/>
          <a:p>
            <a:fld id="{AA6C878E-6624-8940-965B-E61AF946BCDB}" type="slidenum">
              <a:rPr lang="nl-NL" smtClean="0"/>
              <a:t>29</a:t>
            </a:fld>
            <a:endParaRPr lang="nl-NL"/>
          </a:p>
        </p:txBody>
      </p:sp>
    </p:spTree>
    <p:extLst>
      <p:ext uri="{BB962C8B-B14F-4D97-AF65-F5344CB8AC3E}">
        <p14:creationId xmlns:p14="http://schemas.microsoft.com/office/powerpoint/2010/main" val="4242537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077B4A16-9309-F446-9FE0-349DBD465DB3}"/>
              </a:ext>
            </a:extLst>
          </p:cNvPr>
          <p:cNvSpPr>
            <a:spLocks noGrp="1"/>
          </p:cNvSpPr>
          <p:nvPr>
            <p:ph type="pic" sz="quarter" idx="15"/>
          </p:nvPr>
        </p:nvSpPr>
        <p:spPr/>
      </p:sp>
      <p:sp>
        <p:nvSpPr>
          <p:cNvPr id="3" name="Tijdelijke aanduiding voor tekst 2">
            <a:extLst>
              <a:ext uri="{FF2B5EF4-FFF2-40B4-BE49-F238E27FC236}">
                <a16:creationId xmlns:a16="http://schemas.microsoft.com/office/drawing/2014/main" id="{C9434043-815D-1B44-A371-C4944D029811}"/>
              </a:ext>
            </a:extLst>
          </p:cNvPr>
          <p:cNvSpPr>
            <a:spLocks noGrp="1"/>
          </p:cNvSpPr>
          <p:nvPr>
            <p:ph type="body" sz="quarter" idx="14"/>
          </p:nvPr>
        </p:nvSpPr>
        <p:spPr/>
        <p:txBody>
          <a:bodyPr/>
          <a:lstStyle/>
          <a:p>
            <a:endParaRPr lang="nl-NL"/>
          </a:p>
        </p:txBody>
      </p:sp>
      <p:sp>
        <p:nvSpPr>
          <p:cNvPr id="4" name="Titel 3">
            <a:extLst>
              <a:ext uri="{FF2B5EF4-FFF2-40B4-BE49-F238E27FC236}">
                <a16:creationId xmlns:a16="http://schemas.microsoft.com/office/drawing/2014/main" id="{B7C749F7-AAA1-0447-AF75-5929E1D30CED}"/>
              </a:ext>
            </a:extLst>
          </p:cNvPr>
          <p:cNvSpPr>
            <a:spLocks noGrp="1"/>
          </p:cNvSpPr>
          <p:nvPr>
            <p:ph type="title"/>
          </p:nvPr>
        </p:nvSpPr>
        <p:spPr/>
        <p:txBody>
          <a:bodyPr/>
          <a:lstStyle/>
          <a:p>
            <a:endParaRPr lang="nl-NL"/>
          </a:p>
        </p:txBody>
      </p:sp>
      <p:sp>
        <p:nvSpPr>
          <p:cNvPr id="5" name="Tijdelijke aanduiding voor dianummer 4">
            <a:extLst>
              <a:ext uri="{FF2B5EF4-FFF2-40B4-BE49-F238E27FC236}">
                <a16:creationId xmlns:a16="http://schemas.microsoft.com/office/drawing/2014/main" id="{6BD61D6F-99CF-7C46-A9F2-72441DF5ADAC}"/>
              </a:ext>
            </a:extLst>
          </p:cNvPr>
          <p:cNvSpPr>
            <a:spLocks noGrp="1"/>
          </p:cNvSpPr>
          <p:nvPr>
            <p:ph type="sldNum" sz="quarter" idx="12"/>
          </p:nvPr>
        </p:nvSpPr>
        <p:spPr/>
        <p:txBody>
          <a:bodyPr/>
          <a:lstStyle/>
          <a:p>
            <a:fld id="{AA6C878E-6624-8940-965B-E61AF946BCDB}" type="slidenum">
              <a:rPr lang="nl-NL" smtClean="0"/>
              <a:t>30</a:t>
            </a:fld>
            <a:endParaRPr lang="nl-NL"/>
          </a:p>
        </p:txBody>
      </p:sp>
    </p:spTree>
    <p:extLst>
      <p:ext uri="{BB962C8B-B14F-4D97-AF65-F5344CB8AC3E}">
        <p14:creationId xmlns:p14="http://schemas.microsoft.com/office/powerpoint/2010/main" val="855171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735EEB95-D0F3-614A-A424-D7A67BE410D1}"/>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ijdelijke aanduiding voor afbeelding 2">
            <a:extLst>
              <a:ext uri="{FF2B5EF4-FFF2-40B4-BE49-F238E27FC236}">
                <a16:creationId xmlns:a16="http://schemas.microsoft.com/office/drawing/2014/main" id="{E7F1D5E6-9E38-2042-B764-E6CB97AB94D6}"/>
              </a:ext>
            </a:extLst>
          </p:cNvPr>
          <p:cNvSpPr>
            <a:spLocks noGrp="1"/>
          </p:cNvSpPr>
          <p:nvPr>
            <p:ph type="pic" sz="quarter" idx="13"/>
          </p:nvPr>
        </p:nvSpPr>
        <p:spPr/>
      </p:sp>
    </p:spTree>
    <p:extLst>
      <p:ext uri="{BB962C8B-B14F-4D97-AF65-F5344CB8AC3E}">
        <p14:creationId xmlns:p14="http://schemas.microsoft.com/office/powerpoint/2010/main" val="2531745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endParaRPr lang="nl-NL"/>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32</a:t>
            </a:fld>
            <a:endParaRPr lang="nl-NL"/>
          </a:p>
        </p:txBody>
      </p:sp>
    </p:spTree>
    <p:extLst>
      <p:ext uri="{BB962C8B-B14F-4D97-AF65-F5344CB8AC3E}">
        <p14:creationId xmlns:p14="http://schemas.microsoft.com/office/powerpoint/2010/main" val="2904974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22186EE-0067-49AE-AA8E-B4301CA25A77}"/>
              </a:ext>
            </a:extLst>
          </p:cNvPr>
          <p:cNvSpPr>
            <a:spLocks noGrp="1"/>
          </p:cNvSpPr>
          <p:nvPr>
            <p:ph type="pic" sz="quarter" idx="15"/>
          </p:nvPr>
        </p:nvSpPr>
        <p:spPr>
          <a:xfrm>
            <a:off x="682625" y="-51954"/>
            <a:ext cx="11509375" cy="5457825"/>
          </a:xfrm>
        </p:spPr>
      </p:sp>
      <p:sp>
        <p:nvSpPr>
          <p:cNvPr id="3" name="Text Placeholder 2">
            <a:extLst>
              <a:ext uri="{FF2B5EF4-FFF2-40B4-BE49-F238E27FC236}">
                <a16:creationId xmlns:a16="http://schemas.microsoft.com/office/drawing/2014/main" id="{0FD37861-A953-4CC0-8A6F-47F8157B80A3}"/>
              </a:ext>
            </a:extLst>
          </p:cNvPr>
          <p:cNvSpPr>
            <a:spLocks noGrp="1"/>
          </p:cNvSpPr>
          <p:nvPr>
            <p:ph type="body" sz="quarter" idx="14"/>
          </p:nvPr>
        </p:nvSpPr>
        <p:spPr/>
        <p:txBody>
          <a:bodyPr/>
          <a:lstStyle/>
          <a:p>
            <a:r>
              <a:rPr lang="en-US" sz="1800" b="0" i="0" u="none" strike="noStrike" baseline="0" dirty="0">
                <a:solidFill>
                  <a:srgbClr val="000000"/>
                </a:solidFill>
                <a:latin typeface="Calibri" panose="020F0502020204030204" pitchFamily="34" charset="0"/>
              </a:rPr>
              <a:t>The technological and informational elements of a large-scale information network can, under certain circumstances, constitute part of the material supervenience base for an agent’s mental states and processes. </a:t>
            </a:r>
            <a:endParaRPr lang="en-US" dirty="0"/>
          </a:p>
        </p:txBody>
      </p:sp>
      <p:sp>
        <p:nvSpPr>
          <p:cNvPr id="4" name="Title 3">
            <a:extLst>
              <a:ext uri="{FF2B5EF4-FFF2-40B4-BE49-F238E27FC236}">
                <a16:creationId xmlns:a16="http://schemas.microsoft.com/office/drawing/2014/main" id="{0E51DE6C-F17D-4C07-8B06-59FCC6BDC91C}"/>
              </a:ext>
            </a:extLst>
          </p:cNvPr>
          <p:cNvSpPr>
            <a:spLocks noGrp="1"/>
          </p:cNvSpPr>
          <p:nvPr>
            <p:ph type="title"/>
          </p:nvPr>
        </p:nvSpPr>
        <p:spPr/>
        <p:txBody>
          <a:bodyPr/>
          <a:lstStyle/>
          <a:p>
            <a:r>
              <a:rPr lang="en-US" dirty="0"/>
              <a:t>N</a:t>
            </a:r>
            <a:r>
              <a:rPr lang="en-NL" dirty="0" err="1"/>
              <a:t>etwork</a:t>
            </a:r>
            <a:r>
              <a:rPr lang="en-NL" dirty="0"/>
              <a:t> </a:t>
            </a:r>
            <a:r>
              <a:rPr lang="en-US" dirty="0"/>
              <a:t>E</a:t>
            </a:r>
            <a:r>
              <a:rPr lang="en-NL" dirty="0" err="1"/>
              <a:t>nabled</a:t>
            </a:r>
            <a:r>
              <a:rPr lang="en-NL" dirty="0"/>
              <a:t> </a:t>
            </a:r>
            <a:r>
              <a:rPr lang="en-US" dirty="0"/>
              <a:t>C</a:t>
            </a:r>
            <a:r>
              <a:rPr lang="en-NL" dirty="0" err="1"/>
              <a:t>ognition</a:t>
            </a:r>
            <a:r>
              <a:rPr lang="en-US" dirty="0"/>
              <a:t> Theory</a:t>
            </a:r>
          </a:p>
        </p:txBody>
      </p:sp>
      <p:sp>
        <p:nvSpPr>
          <p:cNvPr id="5" name="Slide Number Placeholder 4">
            <a:extLst>
              <a:ext uri="{FF2B5EF4-FFF2-40B4-BE49-F238E27FC236}">
                <a16:creationId xmlns:a16="http://schemas.microsoft.com/office/drawing/2014/main" id="{CD43B317-347A-4E21-921B-8B3689E5939A}"/>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319465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97DB96C-64F2-4856-98F3-5BEC57B6B599}"/>
              </a:ext>
            </a:extLst>
          </p:cNvPr>
          <p:cNvSpPr>
            <a:spLocks noGrp="1"/>
          </p:cNvSpPr>
          <p:nvPr>
            <p:ph type="pic" sz="quarter" idx="15"/>
          </p:nvPr>
        </p:nvSpPr>
        <p:spPr/>
      </p:sp>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74388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250377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a:t>
            </a:r>
            <a:r>
              <a:rPr lang="en-US" dirty="0" err="1"/>
              <a:t>interpreation</a:t>
            </a:r>
            <a:endParaRPr lang="en-US" dirty="0"/>
          </a:p>
          <a:p>
            <a:endParaRPr lang="en-US" dirty="0"/>
          </a:p>
        </p:txBody>
      </p:sp>
      <p:sp>
        <p:nvSpPr>
          <p:cNvPr id="5" name="Content Placeholder 4">
            <a:extLst>
              <a:ext uri="{FF2B5EF4-FFF2-40B4-BE49-F238E27FC236}">
                <a16:creationId xmlns:a16="http://schemas.microsoft.com/office/drawing/2014/main" id="{414BD684-B1A8-4FC6-AC6A-939C2F3A0C28}"/>
              </a:ext>
            </a:extLst>
          </p:cNvPr>
          <p:cNvSpPr>
            <a:spLocks noGrp="1"/>
          </p:cNvSpPr>
          <p:nvPr>
            <p:ph sz="quarter" idx="17"/>
          </p:nvPr>
        </p:nvSpPr>
        <p:spPr/>
        <p:txBody>
          <a:bodyPr/>
          <a:lstStyle/>
          <a:p>
            <a:endParaRPr lang="en-US"/>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706173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r>
              <a:rPr lang="en-US" dirty="0"/>
              <a:t>Ask yourself whether an ML solution actually adds a meaningful contribution</a:t>
            </a:r>
          </a:p>
          <a:p>
            <a:pPr lvl="1"/>
            <a:r>
              <a:rPr lang="en-US" dirty="0"/>
              <a:t>Sometimes a heuristic AI can work just as well or better; e.g. good regression model </a:t>
            </a:r>
          </a:p>
          <a:p>
            <a:pPr lvl="1"/>
            <a:r>
              <a:rPr lang="en-US" dirty="0"/>
              <a:t>Sometimes an AI isn’t needed in the first place, not even a heuristic one like a reactive state machine</a:t>
            </a:r>
          </a:p>
          <a:p>
            <a:r>
              <a:rPr lang="en-US" dirty="0"/>
              <a:t>Does implementation an AI actually adds a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r>
              <a:rPr lang="en-US" dirty="0"/>
              <a:t>How do I find out? Ask yourself:</a:t>
            </a:r>
          </a:p>
          <a:p>
            <a:pPr algn="l">
              <a:buFont typeface="+mj-lt"/>
              <a:buAutoNum type="arabicPeriod"/>
            </a:pPr>
            <a:r>
              <a:rPr lang="en-US" b="0" i="0" dirty="0">
                <a:solidFill>
                  <a:srgbClr val="3C454E"/>
                </a:solidFill>
                <a:effectLst/>
                <a:latin typeface="Lato" panose="020F0502020204030203" pitchFamily="34" charset="0"/>
              </a:rPr>
              <a:t>How would you describe the way a theoretical human "expert" might perform the task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how would you respond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what assumptions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BUas Powerpoint</Template>
  <TotalTime>90</TotalTime>
  <Words>1333</Words>
  <Application>Microsoft Office PowerPoint</Application>
  <PresentationFormat>Widescreen</PresentationFormat>
  <Paragraphs>180</Paragraphs>
  <Slides>32</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Calibri</vt:lpstr>
      <vt:lpstr>charter</vt:lpstr>
      <vt:lpstr>Lato</vt:lpstr>
      <vt:lpstr>Open Sans</vt:lpstr>
      <vt:lpstr>Open Sans SemiBold</vt:lpstr>
      <vt:lpstr>Open Sans SemiBold</vt:lpstr>
      <vt:lpstr>TITLE SIDE</vt:lpstr>
      <vt:lpstr>TEXT SLIDE</vt:lpstr>
      <vt:lpstr>Human-Centered Artificial Intelligence (HCAI)</vt:lpstr>
      <vt:lpstr>Overview</vt:lpstr>
      <vt:lpstr>Extended Mind Theory</vt:lpstr>
      <vt:lpstr>Network Enabled Cognition Theory</vt:lpstr>
      <vt:lpstr>Interaction</vt:lpstr>
      <vt:lpstr>Human-Centered Artificial Intelligence</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Problems…</vt:lpstr>
      <vt:lpstr>Where does AI fit in?</vt:lpstr>
      <vt:lpstr>User-Centered AI</vt:lpstr>
      <vt:lpstr>User-Centered AI</vt:lpstr>
      <vt:lpstr>AI Algorithm Implementation</vt:lpstr>
      <vt:lpstr>Recommender Systems</vt:lpstr>
      <vt:lpstr>Adaptive Interfaces</vt:lpstr>
      <vt:lpstr>Labelling</vt:lpstr>
      <vt:lpstr>Crowdsourcing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Heijligers, Bram</cp:lastModifiedBy>
  <cp:revision>20</cp:revision>
  <dcterms:created xsi:type="dcterms:W3CDTF">2022-03-28T12:40:40Z</dcterms:created>
  <dcterms:modified xsi:type="dcterms:W3CDTF">2022-04-01T20:02:27Z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